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3504348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349175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8FF334-0D63-46E3-879B-BB17BBA78FBE}"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2295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13ABFBFD-6793-4296-B39D-C0994F321254}" type="datetimeFigureOut">
              <a:rPr lang="pl-PL" smtClean="0"/>
              <a:t>31.05.2019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512377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13ABFBFD-6793-4296-B39D-C0994F321254}" type="datetimeFigureOut">
              <a:rPr lang="pl-PL" smtClean="0"/>
              <a:t>31.05.2019</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8FF334-0D63-46E3-879B-BB17BBA78FBE}"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3888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13ABFBFD-6793-4296-B39D-C0994F321254}" type="datetimeFigureOut">
              <a:rPr lang="pl-PL" smtClean="0"/>
              <a:t>31.05.2019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278112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108245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628695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2105741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3ABFBFD-6793-4296-B39D-C0994F321254}" type="datetimeFigureOut">
              <a:rPr lang="pl-PL" smtClean="0"/>
              <a:t>31.05.2019</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01779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13ABFBFD-6793-4296-B39D-C0994F321254}" type="datetimeFigureOut">
              <a:rPr lang="pl-PL" smtClean="0"/>
              <a:t>31.05.2019</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497660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13ABFBFD-6793-4296-B39D-C0994F321254}" type="datetimeFigureOut">
              <a:rPr lang="pl-PL" smtClean="0"/>
              <a:t>31.05.2019</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209540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13ABFBFD-6793-4296-B39D-C0994F321254}" type="datetimeFigureOut">
              <a:rPr lang="pl-PL" smtClean="0"/>
              <a:t>31.05.2019</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1483746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BFBFD-6793-4296-B39D-C0994F321254}" type="datetimeFigureOut">
              <a:rPr lang="pl-PL" smtClean="0"/>
              <a:t>31.05.2019</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6984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3ABFBFD-6793-4296-B39D-C0994F321254}" type="datetimeFigureOut">
              <a:rPr lang="pl-PL" smtClean="0"/>
              <a:t>31.05.2019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3691331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3ABFBFD-6793-4296-B39D-C0994F321254}" type="datetimeFigureOut">
              <a:rPr lang="pl-PL" smtClean="0"/>
              <a:t>31.05.2019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8FF334-0D63-46E3-879B-BB17BBA78FBE}" type="slidenum">
              <a:rPr lang="pl-PL" smtClean="0"/>
              <a:t>‹#›</a:t>
            </a:fld>
            <a:endParaRPr lang="pl-PL"/>
          </a:p>
        </p:txBody>
      </p:sp>
    </p:spTree>
    <p:extLst>
      <p:ext uri="{BB962C8B-B14F-4D97-AF65-F5344CB8AC3E}">
        <p14:creationId xmlns:p14="http://schemas.microsoft.com/office/powerpoint/2010/main" val="40787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3ABFBFD-6793-4296-B39D-C0994F321254}" type="datetimeFigureOut">
              <a:rPr lang="pl-PL" smtClean="0"/>
              <a:t>31.05.2019</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8FF334-0D63-46E3-879B-BB17BBA78FBE}" type="slidenum">
              <a:rPr lang="pl-PL" smtClean="0"/>
              <a:t>‹#›</a:t>
            </a:fld>
            <a:endParaRPr lang="pl-PL"/>
          </a:p>
        </p:txBody>
      </p:sp>
    </p:spTree>
    <p:extLst>
      <p:ext uri="{BB962C8B-B14F-4D97-AF65-F5344CB8AC3E}">
        <p14:creationId xmlns:p14="http://schemas.microsoft.com/office/powerpoint/2010/main" val="149663823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Józef Bem</a:t>
            </a:r>
            <a:br>
              <a:rPr lang="pl-PL" dirty="0"/>
            </a:br>
            <a:endParaRPr lang="pl-PL" dirty="0"/>
          </a:p>
        </p:txBody>
      </p:sp>
      <p:sp>
        <p:nvSpPr>
          <p:cNvPr id="3" name="Podtytuł 2"/>
          <p:cNvSpPr>
            <a:spLocks noGrp="1"/>
          </p:cNvSpPr>
          <p:nvPr>
            <p:ph type="subTitle" idx="1"/>
          </p:nvPr>
        </p:nvSpPr>
        <p:spPr/>
        <p:txBody>
          <a:bodyPr/>
          <a:lstStyle/>
          <a:p>
            <a:r>
              <a:rPr lang="pl-PL" dirty="0" smtClean="0"/>
              <a:t>By </a:t>
            </a:r>
            <a:r>
              <a:rPr lang="pl-PL" dirty="0" err="1" smtClean="0"/>
              <a:t>Olah</a:t>
            </a:r>
            <a:r>
              <a:rPr lang="pl-PL" dirty="0" smtClean="0"/>
              <a:t> Izolda, Kovacs Mira, Kamil Brzeziński</a:t>
            </a:r>
          </a:p>
        </p:txBody>
      </p:sp>
    </p:spTree>
    <p:extLst>
      <p:ext uri="{BB962C8B-B14F-4D97-AF65-F5344CB8AC3E}">
        <p14:creationId xmlns:p14="http://schemas.microsoft.com/office/powerpoint/2010/main" val="101417467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19035" y="2967335"/>
            <a:ext cx="8553945"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l-PL" sz="5400" b="1" cap="none" spc="0" dirty="0" err="1" smtClean="0">
                <a:ln/>
                <a:solidFill>
                  <a:schemeClr val="accent4"/>
                </a:solidFill>
                <a:effectLst/>
              </a:rPr>
              <a:t>Thank</a:t>
            </a:r>
            <a:r>
              <a:rPr lang="pl-PL" sz="5400" b="1" dirty="0" err="1" smtClean="0">
                <a:ln/>
                <a:solidFill>
                  <a:schemeClr val="accent4"/>
                </a:solidFill>
              </a:rPr>
              <a:t>s</a:t>
            </a:r>
            <a:r>
              <a:rPr lang="pl-PL" sz="5400" b="1" dirty="0" smtClean="0">
                <a:ln/>
                <a:solidFill>
                  <a:schemeClr val="accent4"/>
                </a:solidFill>
              </a:rPr>
              <a:t> for </a:t>
            </a:r>
            <a:r>
              <a:rPr lang="pl-PL" sz="5400" b="1" dirty="0" err="1" smtClean="0">
                <a:ln/>
                <a:solidFill>
                  <a:schemeClr val="accent4"/>
                </a:solidFill>
              </a:rPr>
              <a:t>your</a:t>
            </a:r>
            <a:r>
              <a:rPr lang="pl-PL" sz="5400" b="1" dirty="0" smtClean="0">
                <a:ln/>
                <a:solidFill>
                  <a:schemeClr val="accent4"/>
                </a:solidFill>
              </a:rPr>
              <a:t> </a:t>
            </a:r>
            <a:r>
              <a:rPr lang="pl-PL" sz="5400" b="1" dirty="0" err="1" smtClean="0">
                <a:ln/>
                <a:solidFill>
                  <a:schemeClr val="accent4"/>
                </a:solidFill>
              </a:rPr>
              <a:t>attention</a:t>
            </a:r>
            <a:r>
              <a:rPr lang="pl-PL" sz="5400" b="1" dirty="0" smtClean="0">
                <a:ln/>
                <a:solidFill>
                  <a:schemeClr val="accent4"/>
                </a:solidFill>
              </a:rPr>
              <a:t>.</a:t>
            </a:r>
            <a:endParaRPr lang="pl-PL" sz="5400" b="1" cap="none" spc="0" dirty="0" smtClean="0">
              <a:ln/>
              <a:solidFill>
                <a:schemeClr val="accent4"/>
              </a:solidFill>
              <a:effectLst/>
            </a:endParaRPr>
          </a:p>
        </p:txBody>
      </p:sp>
    </p:spTree>
    <p:extLst>
      <p:ext uri="{BB962C8B-B14F-4D97-AF65-F5344CB8AC3E}">
        <p14:creationId xmlns:p14="http://schemas.microsoft.com/office/powerpoint/2010/main" val="1216670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292867" y="1062682"/>
            <a:ext cx="8575589" cy="1200329"/>
          </a:xfrm>
          <a:prstGeom prst="rect">
            <a:avLst/>
          </a:prstGeom>
          <a:noFill/>
        </p:spPr>
        <p:txBody>
          <a:bodyPr wrap="square" rtlCol="0">
            <a:spAutoFit/>
          </a:bodyPr>
          <a:lstStyle/>
          <a:p>
            <a:r>
              <a:rPr lang="pl-PL" dirty="0" smtClean="0"/>
              <a:t>Józef </a:t>
            </a:r>
            <a:r>
              <a:rPr lang="en-US" dirty="0" err="1" smtClean="0"/>
              <a:t>Bem</a:t>
            </a:r>
            <a:r>
              <a:rPr lang="en-US" dirty="0" smtClean="0"/>
              <a:t> was born in </a:t>
            </a:r>
            <a:r>
              <a:rPr lang="en-US" dirty="0" err="1" smtClean="0"/>
              <a:t>Tarnów</a:t>
            </a:r>
            <a:r>
              <a:rPr lang="en-US" dirty="0" smtClean="0"/>
              <a:t> in Galicia, the area of Poland that had become part of the Habsburg Monarchy through the First Partition in 1772.</a:t>
            </a:r>
            <a:r>
              <a:rPr lang="pl-PL" dirty="0" smtClean="0"/>
              <a:t> </a:t>
            </a:r>
            <a:r>
              <a:rPr lang="pl-PL" dirty="0"/>
              <a:t>H</a:t>
            </a:r>
            <a:r>
              <a:rPr lang="en-US" dirty="0" smtClean="0"/>
              <a:t>e moved with his parents to </a:t>
            </a:r>
            <a:r>
              <a:rPr lang="en-US" dirty="0" err="1" smtClean="0"/>
              <a:t>Kraków</a:t>
            </a:r>
            <a:r>
              <a:rPr lang="en-US" dirty="0" smtClean="0"/>
              <a:t>, where after finishing military school (where he distinguished himself in mathematics) and joined the ducal forces as a fifteen-year-old cadet.</a:t>
            </a:r>
            <a:endParaRPr lang="pl-PL" dirty="0"/>
          </a:p>
        </p:txBody>
      </p:sp>
      <p:pic>
        <p:nvPicPr>
          <p:cNvPr id="1026" name="Picture 2" descr="JÃ³zef Bem 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8061" y="2893967"/>
            <a:ext cx="2875949" cy="3555719"/>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2438309" y="0"/>
            <a:ext cx="679545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l-PL" sz="5400" b="1" dirty="0" err="1" smtClean="0">
                <a:ln/>
                <a:solidFill>
                  <a:schemeClr val="accent4"/>
                </a:solidFill>
              </a:rPr>
              <a:t>Who</a:t>
            </a:r>
            <a:r>
              <a:rPr lang="pl-PL" sz="5400" b="1" dirty="0" smtClean="0">
                <a:ln/>
                <a:solidFill>
                  <a:schemeClr val="accent4"/>
                </a:solidFill>
              </a:rPr>
              <a:t> was Józef Bem</a:t>
            </a:r>
            <a:endParaRPr lang="pl-PL" sz="5400" b="1" cap="none" spc="0" dirty="0">
              <a:ln/>
              <a:solidFill>
                <a:schemeClr val="accent4"/>
              </a:solidFill>
              <a:effectLst/>
            </a:endParaRPr>
          </a:p>
        </p:txBody>
      </p:sp>
    </p:spTree>
    <p:extLst>
      <p:ext uri="{BB962C8B-B14F-4D97-AF65-F5344CB8AC3E}">
        <p14:creationId xmlns:p14="http://schemas.microsoft.com/office/powerpoint/2010/main" val="249015883"/>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647799" y="1451791"/>
            <a:ext cx="8946292" cy="3970318"/>
          </a:xfrm>
          <a:prstGeom prst="rect">
            <a:avLst/>
          </a:prstGeom>
          <a:noFill/>
        </p:spPr>
        <p:txBody>
          <a:bodyPr wrap="square" rtlCol="0">
            <a:spAutoFit/>
          </a:bodyPr>
          <a:lstStyle/>
          <a:p>
            <a:r>
              <a:rPr lang="en-US" dirty="0" smtClean="0"/>
              <a:t>When the November Uprising, a struggle for Polish independence, broke out on November 29, 1830, against the Russian Empire, </a:t>
            </a:r>
            <a:r>
              <a:rPr lang="en-US" dirty="0" err="1" smtClean="0"/>
              <a:t>Bem</a:t>
            </a:r>
            <a:r>
              <a:rPr lang="en-US" dirty="0" smtClean="0"/>
              <a:t> immediately joined the Polish insurgents. He arrived in Warsaw, was given a major's commission and the command of the 4th Light Cavalry Battalion, which he led during the Battles of </a:t>
            </a:r>
            <a:r>
              <a:rPr lang="en-US" dirty="0" err="1" smtClean="0"/>
              <a:t>Iganie</a:t>
            </a:r>
            <a:r>
              <a:rPr lang="en-US" dirty="0" smtClean="0"/>
              <a:t> and </a:t>
            </a:r>
            <a:r>
              <a:rPr lang="en-US" dirty="0" err="1" smtClean="0"/>
              <a:t>Ostrołęka</a:t>
            </a:r>
            <a:r>
              <a:rPr lang="en-US" dirty="0" smtClean="0"/>
              <a:t>. During the Battle of </a:t>
            </a:r>
            <a:r>
              <a:rPr lang="en-US" dirty="0" err="1" smtClean="0"/>
              <a:t>Ostrołęka</a:t>
            </a:r>
            <a:r>
              <a:rPr lang="en-US" dirty="0" smtClean="0"/>
              <a:t>, </a:t>
            </a:r>
            <a:r>
              <a:rPr lang="en-US" dirty="0" err="1" smtClean="0"/>
              <a:t>Bem's</a:t>
            </a:r>
            <a:r>
              <a:rPr lang="en-US" dirty="0" smtClean="0"/>
              <a:t> forces bravely charged the Russian opponents. Although the Polish army suffered a serious defeat with a loss of 6,000 men, </a:t>
            </a:r>
            <a:r>
              <a:rPr lang="en-US" dirty="0" err="1" smtClean="0"/>
              <a:t>Bem's</a:t>
            </a:r>
            <a:r>
              <a:rPr lang="en-US" dirty="0" smtClean="0"/>
              <a:t> actions prevented the destruction of the entire army. For his </a:t>
            </a:r>
            <a:r>
              <a:rPr lang="en-US" dirty="0" err="1" smtClean="0"/>
              <a:t>valour</a:t>
            </a:r>
            <a:r>
              <a:rPr lang="en-US" dirty="0" smtClean="0"/>
              <a:t> on the battlefield, </a:t>
            </a:r>
            <a:r>
              <a:rPr lang="en-US" dirty="0" err="1" smtClean="0"/>
              <a:t>Bem</a:t>
            </a:r>
            <a:r>
              <a:rPr lang="en-US" dirty="0" smtClean="0"/>
              <a:t> was awarded the </a:t>
            </a:r>
            <a:r>
              <a:rPr lang="en-US" dirty="0" err="1" smtClean="0"/>
              <a:t>Virtuti</a:t>
            </a:r>
            <a:r>
              <a:rPr lang="en-US" dirty="0" smtClean="0"/>
              <a:t> </a:t>
            </a:r>
            <a:r>
              <a:rPr lang="en-US" dirty="0" err="1" smtClean="0"/>
              <a:t>Militari</a:t>
            </a:r>
            <a:r>
              <a:rPr lang="en-US" dirty="0" smtClean="0"/>
              <a:t> Golden Cross and promoted to the rank of Brigadier General. He was steadfastly against capitulation until the very end of the Uprising, during the desperate </a:t>
            </a:r>
            <a:r>
              <a:rPr lang="en-US" dirty="0" err="1" smtClean="0"/>
              <a:t>defence</a:t>
            </a:r>
            <a:r>
              <a:rPr lang="en-US" dirty="0" smtClean="0"/>
              <a:t> of Warsaw against Prince </a:t>
            </a:r>
            <a:r>
              <a:rPr lang="en-US" dirty="0" err="1" smtClean="0"/>
              <a:t>Paskievich</a:t>
            </a:r>
            <a:r>
              <a:rPr lang="en-US" dirty="0" smtClean="0"/>
              <a:t> (September 27, 1831). Nonetheless, the Polish army was eventually compelled to lay down arms on October 5, 1831, and crossed the Russian–Prussian </a:t>
            </a:r>
            <a:r>
              <a:rPr lang="en-US" dirty="0" err="1" smtClean="0"/>
              <a:t>partitional</a:t>
            </a:r>
            <a:r>
              <a:rPr lang="en-US" dirty="0" smtClean="0"/>
              <a:t> border under the command of General </a:t>
            </a:r>
            <a:r>
              <a:rPr lang="en-US" dirty="0" err="1" smtClean="0"/>
              <a:t>Maciej</a:t>
            </a:r>
            <a:r>
              <a:rPr lang="en-US" dirty="0" smtClean="0"/>
              <a:t> </a:t>
            </a:r>
            <a:r>
              <a:rPr lang="en-US" dirty="0" err="1" smtClean="0"/>
              <a:t>Rybiński</a:t>
            </a:r>
            <a:r>
              <a:rPr lang="en-US" dirty="0" smtClean="0"/>
              <a:t> in the Great Emigration.</a:t>
            </a:r>
          </a:p>
          <a:p>
            <a:endParaRPr lang="en-US" dirty="0" smtClean="0"/>
          </a:p>
          <a:p>
            <a:endParaRPr lang="pl-PL" dirty="0"/>
          </a:p>
        </p:txBody>
      </p:sp>
      <p:pic>
        <p:nvPicPr>
          <p:cNvPr id="2050" name="Picture 2" descr="Znalezione obrazy dla zapytania november upris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4091" y="4506097"/>
            <a:ext cx="2196314" cy="2113006"/>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2776733" y="166471"/>
            <a:ext cx="657263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l-PL" sz="5400" b="1" cap="none" spc="0" dirty="0" err="1" smtClean="0">
                <a:ln/>
                <a:solidFill>
                  <a:schemeClr val="accent4"/>
                </a:solidFill>
                <a:effectLst/>
              </a:rPr>
              <a:t>November</a:t>
            </a:r>
            <a:r>
              <a:rPr lang="pl-PL" sz="5400" b="1" cap="none" spc="0" dirty="0" smtClean="0">
                <a:ln/>
                <a:solidFill>
                  <a:schemeClr val="accent4"/>
                </a:solidFill>
                <a:effectLst/>
              </a:rPr>
              <a:t> </a:t>
            </a:r>
            <a:r>
              <a:rPr lang="pl-PL" sz="5400" b="1" cap="none" spc="0" dirty="0" err="1" smtClean="0">
                <a:ln/>
                <a:solidFill>
                  <a:schemeClr val="accent4"/>
                </a:solidFill>
                <a:effectLst/>
              </a:rPr>
              <a:t>Uprising</a:t>
            </a:r>
            <a:endParaRPr lang="pl-PL" sz="5400" b="1" cap="none" spc="0" dirty="0">
              <a:ln/>
              <a:solidFill>
                <a:schemeClr val="accent4"/>
              </a:solidFill>
              <a:effectLst/>
            </a:endParaRPr>
          </a:p>
        </p:txBody>
      </p:sp>
    </p:spTree>
    <p:extLst>
      <p:ext uri="{BB962C8B-B14F-4D97-AF65-F5344CB8AC3E}">
        <p14:creationId xmlns:p14="http://schemas.microsoft.com/office/powerpoint/2010/main" val="908594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650789" y="1927654"/>
            <a:ext cx="11030465" cy="2031325"/>
          </a:xfrm>
          <a:prstGeom prst="rect">
            <a:avLst/>
          </a:prstGeom>
          <a:noFill/>
        </p:spPr>
        <p:txBody>
          <a:bodyPr wrap="square" rtlCol="0">
            <a:spAutoFit/>
          </a:bodyPr>
          <a:lstStyle/>
          <a:p>
            <a:r>
              <a:rPr lang="pl-PL" dirty="0" smtClean="0"/>
              <a:t>B</a:t>
            </a:r>
            <a:r>
              <a:rPr lang="en-US" dirty="0" err="1" smtClean="0"/>
              <a:t>em</a:t>
            </a:r>
            <a:r>
              <a:rPr lang="en-US" dirty="0" smtClean="0"/>
              <a:t> then escaped to Paris, where he supported himself by teaching mathematics. In France, he published his next work, on the National Uprising in Poland, in which he not only gave an appraisal of the 1831 insurrection, but also tried to present a </a:t>
            </a:r>
            <a:r>
              <a:rPr lang="en-US" dirty="0" err="1" smtClean="0"/>
              <a:t>programme</a:t>
            </a:r>
            <a:r>
              <a:rPr lang="en-US" dirty="0" smtClean="0"/>
              <a:t> for the continuation of the struggle for the country's freedom.</a:t>
            </a:r>
          </a:p>
          <a:p>
            <a:endParaRPr lang="en-US" dirty="0" smtClean="0"/>
          </a:p>
          <a:p>
            <a:r>
              <a:rPr lang="en-US" dirty="0" smtClean="0"/>
              <a:t>In 1833 he went to Portugal to assist the liberal Dom Pedro against the reactionary Dom Miguel, but abandoned the idea when it was found that a Polish legion could not be formed there. When in Portugal, he was the target of an assassination attempt, carried out by Russian agents.</a:t>
            </a:r>
            <a:endParaRPr lang="pl-PL" dirty="0"/>
          </a:p>
        </p:txBody>
      </p:sp>
      <p:sp>
        <p:nvSpPr>
          <p:cNvPr id="5" name="Prostokąt 4"/>
          <p:cNvSpPr/>
          <p:nvPr/>
        </p:nvSpPr>
        <p:spPr>
          <a:xfrm>
            <a:off x="4597322" y="397129"/>
            <a:ext cx="3137397"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l-PL" sz="5400" b="1" cap="none" spc="0" dirty="0" smtClean="0">
                <a:ln/>
                <a:solidFill>
                  <a:schemeClr val="accent4"/>
                </a:solidFill>
                <a:effectLst/>
              </a:rPr>
              <a:t>First </a:t>
            </a:r>
            <a:r>
              <a:rPr lang="pl-PL" sz="5400" b="1" cap="none" spc="0" dirty="0" err="1" smtClean="0">
                <a:ln/>
                <a:solidFill>
                  <a:schemeClr val="accent4"/>
                </a:solidFill>
                <a:effectLst/>
              </a:rPr>
              <a:t>Exile</a:t>
            </a:r>
            <a:endParaRPr lang="pl-PL" sz="5400" b="1" cap="none" spc="0" dirty="0">
              <a:ln/>
              <a:solidFill>
                <a:schemeClr val="accent4"/>
              </a:solidFill>
              <a:effectLst/>
            </a:endParaRPr>
          </a:p>
        </p:txBody>
      </p:sp>
    </p:spTree>
    <p:extLst>
      <p:ext uri="{BB962C8B-B14F-4D97-AF65-F5344CB8AC3E}">
        <p14:creationId xmlns:p14="http://schemas.microsoft.com/office/powerpoint/2010/main" val="4078190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1233" y="1367482"/>
            <a:ext cx="11656540" cy="2862322"/>
          </a:xfrm>
          <a:prstGeom prst="rect">
            <a:avLst/>
          </a:prstGeom>
          <a:noFill/>
        </p:spPr>
        <p:txBody>
          <a:bodyPr wrap="square" rtlCol="0">
            <a:spAutoFit/>
          </a:bodyPr>
          <a:lstStyle/>
          <a:p>
            <a:r>
              <a:rPr lang="en-US" dirty="0"/>
              <a:t>The Hungarian Revolution of 1848 (Hungarian: 1848–49-es </a:t>
            </a:r>
            <a:r>
              <a:rPr lang="en-US" dirty="0" err="1"/>
              <a:t>forradalom</a:t>
            </a:r>
            <a:r>
              <a:rPr lang="en-US" dirty="0"/>
              <a:t> </a:t>
            </a:r>
            <a:r>
              <a:rPr lang="en-US" dirty="0" err="1"/>
              <a:t>és</a:t>
            </a:r>
            <a:r>
              <a:rPr lang="en-US" dirty="0"/>
              <a:t> </a:t>
            </a:r>
            <a:r>
              <a:rPr lang="en-US" dirty="0" err="1"/>
              <a:t>szabadságharc</a:t>
            </a:r>
            <a:r>
              <a:rPr lang="en-US" dirty="0"/>
              <a:t>, "1848–49 Revolution and War") was one of the many European Revolutions of 1848 and closely linked to other revolutions of 1848 in the Habsburg areas. The revolution in the Kingdom of Hungary grew into a war for independence from the Austrian Empire, ruled by the Habsburg dynasty</a:t>
            </a:r>
            <a:r>
              <a:rPr lang="en-US" dirty="0" smtClean="0"/>
              <a:t>.</a:t>
            </a:r>
            <a:endParaRPr lang="en-US" dirty="0"/>
          </a:p>
          <a:p>
            <a:r>
              <a:rPr lang="en-US" dirty="0"/>
              <a:t>After a series of serious Austrian defeats in 1849, the Austrian Empire came close to the brink of collapse. Causing the new young emperor Franz Joseph I had to call for Russian help in the name of the Holy Alliance</a:t>
            </a:r>
            <a:r>
              <a:rPr lang="en-US" dirty="0" smtClean="0"/>
              <a:t>. </a:t>
            </a:r>
            <a:r>
              <a:rPr lang="en-US" dirty="0"/>
              <a:t>Tsar Nicholas I answered, and sent a 200,000 strong army with 80,000 auxiliary forces. Finally, the joint army of Russian and Austrian forces defeated the Hungarian forces. After the restoration of Habsburg power, Hungary was placed under brutal martial law</a:t>
            </a:r>
            <a:r>
              <a:rPr lang="en-US" dirty="0" smtClean="0"/>
              <a:t>.</a:t>
            </a:r>
            <a:endParaRPr lang="en-US" dirty="0"/>
          </a:p>
          <a:p>
            <a:r>
              <a:rPr lang="en-US" dirty="0"/>
              <a:t>The anniversary of the Revolution's outbreak, 15 March, is one of Hungary's three national holidays.</a:t>
            </a:r>
            <a:endParaRPr lang="pl-PL" dirty="0"/>
          </a:p>
        </p:txBody>
      </p:sp>
      <p:sp>
        <p:nvSpPr>
          <p:cNvPr id="3" name="Prostokąt 2"/>
          <p:cNvSpPr/>
          <p:nvPr/>
        </p:nvSpPr>
        <p:spPr>
          <a:xfrm>
            <a:off x="1506715" y="98162"/>
            <a:ext cx="8733738"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l-PL" sz="5400" b="1" cap="none" spc="0" dirty="0" err="1" smtClean="0">
                <a:ln/>
                <a:solidFill>
                  <a:schemeClr val="accent4"/>
                </a:solidFill>
                <a:effectLst/>
              </a:rPr>
              <a:t>Hungarian</a:t>
            </a:r>
            <a:r>
              <a:rPr lang="pl-PL" sz="5400" b="1" cap="none" spc="0" dirty="0" smtClean="0">
                <a:ln/>
                <a:solidFill>
                  <a:schemeClr val="accent4"/>
                </a:solidFill>
                <a:effectLst/>
              </a:rPr>
              <a:t> </a:t>
            </a:r>
            <a:r>
              <a:rPr lang="pl-PL" sz="5400" b="1" cap="none" spc="0" dirty="0" err="1" smtClean="0">
                <a:ln/>
                <a:solidFill>
                  <a:schemeClr val="accent4"/>
                </a:solidFill>
                <a:effectLst/>
              </a:rPr>
              <a:t>Revolution</a:t>
            </a:r>
            <a:r>
              <a:rPr lang="pl-PL" sz="5400" b="1" cap="none" spc="0" dirty="0" smtClean="0">
                <a:ln/>
                <a:solidFill>
                  <a:schemeClr val="accent4"/>
                </a:solidFill>
                <a:effectLst/>
              </a:rPr>
              <a:t> of 1848</a:t>
            </a:r>
            <a:endParaRPr lang="pl-PL" sz="5400" b="1" cap="none" spc="0" dirty="0">
              <a:ln/>
              <a:solidFill>
                <a:schemeClr val="accent4"/>
              </a:solidFill>
              <a:effectLst/>
            </a:endParaRPr>
          </a:p>
        </p:txBody>
      </p:sp>
      <p:pic>
        <p:nvPicPr>
          <p:cNvPr id="5122" name="Picture 2" descr="https://upload.wikimedia.org/wikipedia/commons/thumb/4/45/Budapeszt-pomnikJozefaBema1.jpg/800px-Budapeszt-pomnikJozefaBem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2997" y="4229804"/>
            <a:ext cx="1870798" cy="2495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128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247135" y="1820562"/>
            <a:ext cx="11508260" cy="2031325"/>
          </a:xfrm>
          <a:prstGeom prst="rect">
            <a:avLst/>
          </a:prstGeom>
          <a:noFill/>
        </p:spPr>
        <p:txBody>
          <a:bodyPr wrap="square" rtlCol="0">
            <a:spAutoFit/>
          </a:bodyPr>
          <a:lstStyle/>
          <a:p>
            <a:r>
              <a:rPr lang="en-US" dirty="0" smtClean="0"/>
              <a:t>A wider field for his activity presented itself in 1848 (along with the Austrian Revolution). First he attempted to hold Vienna against the imperial troops of Alfred I, Prince of </a:t>
            </a:r>
            <a:r>
              <a:rPr lang="en-US" dirty="0" err="1" smtClean="0"/>
              <a:t>Windisch-Grätz</a:t>
            </a:r>
            <a:r>
              <a:rPr lang="en-US" dirty="0" smtClean="0"/>
              <a:t>, and, after the capitulation, hastened to </a:t>
            </a:r>
            <a:r>
              <a:rPr lang="en-US" dirty="0" err="1" smtClean="0"/>
              <a:t>Pressburg</a:t>
            </a:r>
            <a:r>
              <a:rPr lang="en-US" dirty="0" smtClean="0"/>
              <a:t> (Hungarian: </a:t>
            </a:r>
            <a:r>
              <a:rPr lang="en-US" dirty="0" err="1" smtClean="0"/>
              <a:t>Pozsony</a:t>
            </a:r>
            <a:r>
              <a:rPr lang="en-US" dirty="0" smtClean="0"/>
              <a:t>, today Bratislava, Slovakia) to offer his services to Lajos Kossuth, first defending himself, in a long speech, from the accusations of "treachery to the Polish cause" and "aristocratic tendencies" ˙— which the more fanatical section of the Polish émigré Radicals repeatedly brought against him. He was entrusted with the </a:t>
            </a:r>
            <a:r>
              <a:rPr lang="en-US" dirty="0" err="1" smtClean="0"/>
              <a:t>defence</a:t>
            </a:r>
            <a:r>
              <a:rPr lang="en-US" dirty="0" smtClean="0"/>
              <a:t> of Transylvania at the end of 1848, and in 1849, as General of the </a:t>
            </a:r>
            <a:r>
              <a:rPr lang="en-US" dirty="0" err="1" smtClean="0"/>
              <a:t>Székely</a:t>
            </a:r>
            <a:r>
              <a:rPr lang="en-US" dirty="0" smtClean="0"/>
              <a:t> troops, he performed miracles with his little army, notably at the bridge of </a:t>
            </a:r>
            <a:r>
              <a:rPr lang="en-US" dirty="0" err="1" smtClean="0"/>
              <a:t>Piski</a:t>
            </a:r>
            <a:r>
              <a:rPr lang="en-US" dirty="0" smtClean="0"/>
              <a:t> on February 9, where, after fighting all day, he drove back an immense force of pursuers.</a:t>
            </a:r>
            <a:endParaRPr lang="pl-PL" dirty="0"/>
          </a:p>
        </p:txBody>
      </p:sp>
      <p:sp>
        <p:nvSpPr>
          <p:cNvPr id="4" name="Prostokąt 3"/>
          <p:cNvSpPr/>
          <p:nvPr/>
        </p:nvSpPr>
        <p:spPr>
          <a:xfrm>
            <a:off x="3446780" y="290037"/>
            <a:ext cx="4342857"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l-PL" sz="5400" b="1" dirty="0" smtClean="0">
                <a:ln/>
                <a:solidFill>
                  <a:schemeClr val="accent4"/>
                </a:solidFill>
              </a:rPr>
              <a:t>Hero </a:t>
            </a:r>
            <a:r>
              <a:rPr lang="pl-PL" sz="5400" b="1" dirty="0">
                <a:ln/>
                <a:solidFill>
                  <a:schemeClr val="accent4"/>
                </a:solidFill>
              </a:rPr>
              <a:t>o</a:t>
            </a:r>
            <a:r>
              <a:rPr lang="pl-PL" sz="5400" b="1" dirty="0" smtClean="0">
                <a:ln/>
                <a:solidFill>
                  <a:schemeClr val="accent4"/>
                </a:solidFill>
              </a:rPr>
              <a:t>f 1848</a:t>
            </a:r>
            <a:endParaRPr lang="pl-PL" sz="5400" b="1" dirty="0">
              <a:ln/>
              <a:solidFill>
                <a:schemeClr val="accent4"/>
              </a:solidFill>
            </a:endParaRPr>
          </a:p>
        </p:txBody>
      </p:sp>
    </p:spTree>
    <p:extLst>
      <p:ext uri="{BB962C8B-B14F-4D97-AF65-F5344CB8AC3E}">
        <p14:creationId xmlns:p14="http://schemas.microsoft.com/office/powerpoint/2010/main" val="30381770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27222" y="1005016"/>
            <a:ext cx="10832756" cy="2308324"/>
          </a:xfrm>
          <a:prstGeom prst="rect">
            <a:avLst/>
          </a:prstGeom>
          <a:noFill/>
        </p:spPr>
        <p:txBody>
          <a:bodyPr wrap="square" rtlCol="0">
            <a:spAutoFit/>
          </a:bodyPr>
          <a:lstStyle/>
          <a:p>
            <a:r>
              <a:rPr lang="en-US" dirty="0" smtClean="0"/>
              <a:t>After relieving Transylvania he was sent to drive the Austrian General Anton </a:t>
            </a:r>
            <a:r>
              <a:rPr lang="en-US" dirty="0" err="1" smtClean="0"/>
              <a:t>Freiherr</a:t>
            </a:r>
            <a:r>
              <a:rPr lang="en-US" dirty="0" smtClean="0"/>
              <a:t> von </a:t>
            </a:r>
            <a:r>
              <a:rPr lang="en-US" dirty="0" err="1" smtClean="0"/>
              <a:t>Puchner</a:t>
            </a:r>
            <a:r>
              <a:rPr lang="en-US" dirty="0" smtClean="0"/>
              <a:t> out of the Banat region. </a:t>
            </a:r>
            <a:r>
              <a:rPr lang="en-US" dirty="0" err="1" smtClean="0"/>
              <a:t>Bem</a:t>
            </a:r>
            <a:r>
              <a:rPr lang="en-US" dirty="0" smtClean="0"/>
              <a:t> defeated him at </a:t>
            </a:r>
            <a:r>
              <a:rPr lang="en-US" dirty="0" err="1" smtClean="0"/>
              <a:t>Orşova</a:t>
            </a:r>
            <a:r>
              <a:rPr lang="en-US" dirty="0" smtClean="0"/>
              <a:t> on May 16, but the Russian invasion forced him to retreat to Transylvania. From July 12 to 22 he was fighting continually, but finally, on July 31, his army was annihilated by overwhelming numbers in the Battle of </a:t>
            </a:r>
            <a:r>
              <a:rPr lang="en-US" dirty="0" err="1" smtClean="0"/>
              <a:t>Segesvár</a:t>
            </a:r>
            <a:r>
              <a:rPr lang="en-US" dirty="0" smtClean="0"/>
              <a:t> (near </a:t>
            </a:r>
            <a:r>
              <a:rPr lang="en-US" dirty="0" err="1" smtClean="0"/>
              <a:t>Segesvár</a:t>
            </a:r>
            <a:r>
              <a:rPr lang="en-US" dirty="0" smtClean="0"/>
              <a:t>, now </a:t>
            </a:r>
            <a:r>
              <a:rPr lang="en-US" dirty="0" err="1" smtClean="0"/>
              <a:t>Sighişoara</a:t>
            </a:r>
            <a:r>
              <a:rPr lang="en-US" dirty="0" smtClean="0"/>
              <a:t>, Romania), </a:t>
            </a:r>
            <a:r>
              <a:rPr lang="en-US" dirty="0" err="1" smtClean="0"/>
              <a:t>Bem</a:t>
            </a:r>
            <a:r>
              <a:rPr lang="en-US" dirty="0" smtClean="0"/>
              <a:t> escaping only after feigning death. Yet he fought a fresh action at </a:t>
            </a:r>
            <a:r>
              <a:rPr lang="en-US" dirty="0" err="1" smtClean="0"/>
              <a:t>Nagycsür</a:t>
            </a:r>
            <a:r>
              <a:rPr lang="en-US" dirty="0" smtClean="0"/>
              <a:t> (now Romanian: </a:t>
            </a:r>
            <a:r>
              <a:rPr lang="en-US" dirty="0" err="1" smtClean="0"/>
              <a:t>Sura</a:t>
            </a:r>
            <a:r>
              <a:rPr lang="en-US" dirty="0" smtClean="0"/>
              <a:t> Mare, Romania) on August 6, and contrived to bring his fragmented army to the Battle of </a:t>
            </a:r>
            <a:r>
              <a:rPr lang="en-US" dirty="0" err="1" smtClean="0"/>
              <a:t>Temesvár</a:t>
            </a:r>
            <a:r>
              <a:rPr lang="en-US" dirty="0" smtClean="0"/>
              <a:t> (near </a:t>
            </a:r>
            <a:r>
              <a:rPr lang="en-US" dirty="0" err="1" smtClean="0"/>
              <a:t>Temesvár</a:t>
            </a:r>
            <a:r>
              <a:rPr lang="en-US" dirty="0" smtClean="0"/>
              <a:t>, now </a:t>
            </a:r>
            <a:r>
              <a:rPr lang="en-US" dirty="0" err="1" smtClean="0"/>
              <a:t>Timişoara</a:t>
            </a:r>
            <a:r>
              <a:rPr lang="en-US" dirty="0" smtClean="0"/>
              <a:t>, Romania), to aid the hard-pressed General </a:t>
            </a:r>
            <a:r>
              <a:rPr lang="en-US" dirty="0" err="1" smtClean="0"/>
              <a:t>Henryk</a:t>
            </a:r>
            <a:r>
              <a:rPr lang="en-US" dirty="0" smtClean="0"/>
              <a:t> </a:t>
            </a:r>
            <a:r>
              <a:rPr lang="en-US" dirty="0" err="1" smtClean="0"/>
              <a:t>Dembiński</a:t>
            </a:r>
            <a:r>
              <a:rPr lang="en-US" dirty="0" smtClean="0"/>
              <a:t>. </a:t>
            </a:r>
            <a:r>
              <a:rPr lang="en-US" dirty="0" err="1" smtClean="0"/>
              <a:t>Bem</a:t>
            </a:r>
            <a:r>
              <a:rPr lang="en-US" dirty="0" smtClean="0"/>
              <a:t> was in command and was seriously wounded in the last pitched battle of the war, fought there on August 9.</a:t>
            </a:r>
            <a:endParaRPr lang="pl-PL" dirty="0"/>
          </a:p>
        </p:txBody>
      </p:sp>
      <p:pic>
        <p:nvPicPr>
          <p:cNvPr id="3074" name="Picture 2" descr="Znalezione obrazy dla zapytania Hungarian Revolution of 18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413" y="4464007"/>
            <a:ext cx="2800350" cy="18669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odobny obra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7275" y="3522641"/>
            <a:ext cx="4215799" cy="2808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29126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401942" y="1048611"/>
            <a:ext cx="11345215" cy="3139321"/>
          </a:xfrm>
          <a:prstGeom prst="rect">
            <a:avLst/>
          </a:prstGeom>
          <a:noFill/>
        </p:spPr>
        <p:txBody>
          <a:bodyPr wrap="square" rtlCol="0">
            <a:spAutoFit/>
          </a:bodyPr>
          <a:lstStyle/>
          <a:p>
            <a:r>
              <a:rPr lang="pl-PL" dirty="0" smtClean="0"/>
              <a:t>Józef Bem </a:t>
            </a:r>
            <a:r>
              <a:rPr lang="pl-PL" dirty="0" err="1" smtClean="0"/>
              <a:t>died</a:t>
            </a:r>
            <a:r>
              <a:rPr lang="pl-PL" dirty="0" smtClean="0"/>
              <a:t> in 10 </a:t>
            </a:r>
            <a:r>
              <a:rPr lang="pl-PL" dirty="0" err="1" smtClean="0"/>
              <a:t>December</a:t>
            </a:r>
            <a:r>
              <a:rPr lang="pl-PL" dirty="0" smtClean="0"/>
              <a:t> 1850 in Aleppo Syria. He</a:t>
            </a:r>
            <a:r>
              <a:rPr lang="en-US" dirty="0" smtClean="0"/>
              <a:t> </a:t>
            </a:r>
            <a:r>
              <a:rPr lang="en-US" dirty="0"/>
              <a:t>published </a:t>
            </a:r>
            <a:r>
              <a:rPr lang="en-US" dirty="0" smtClean="0"/>
              <a:t>in </a:t>
            </a:r>
            <a:r>
              <a:rPr lang="en-US" dirty="0"/>
              <a:t>French, Polish and German languages books about the history of Poland, technology and military aspects:</a:t>
            </a:r>
          </a:p>
          <a:p>
            <a:pPr marL="285750" indent="-285750">
              <a:buFont typeface="Arial" panose="020B0604020202020204" pitchFamily="34" charset="0"/>
              <a:buChar char="•"/>
            </a:pPr>
            <a:r>
              <a:rPr lang="pl-PL" dirty="0"/>
              <a:t>Józef Bem – "La </a:t>
            </a:r>
            <a:r>
              <a:rPr lang="pl-PL" dirty="0" err="1"/>
              <a:t>Pologne</a:t>
            </a:r>
            <a:r>
              <a:rPr lang="pl-PL" dirty="0"/>
              <a:t> </a:t>
            </a:r>
            <a:r>
              <a:rPr lang="pl-PL" dirty="0" err="1"/>
              <a:t>dans</a:t>
            </a:r>
            <a:r>
              <a:rPr lang="pl-PL" dirty="0"/>
              <a:t> </a:t>
            </a:r>
            <a:r>
              <a:rPr lang="pl-PL" dirty="0" err="1"/>
              <a:t>ses</a:t>
            </a:r>
            <a:r>
              <a:rPr lang="pl-PL" dirty="0"/>
              <a:t> </a:t>
            </a:r>
            <a:r>
              <a:rPr lang="pl-PL" dirty="0" err="1"/>
              <a:t>anciennes</a:t>
            </a:r>
            <a:r>
              <a:rPr lang="pl-PL" dirty="0"/>
              <a:t> </a:t>
            </a:r>
            <a:r>
              <a:rPr lang="pl-PL" dirty="0" err="1"/>
              <a:t>limites</a:t>
            </a:r>
            <a:r>
              <a:rPr lang="pl-PL" dirty="0"/>
              <a:t> et </a:t>
            </a:r>
            <a:r>
              <a:rPr lang="pl-PL" dirty="0" err="1"/>
              <a:t>l'empire</a:t>
            </a:r>
            <a:r>
              <a:rPr lang="pl-PL" dirty="0"/>
              <a:t> des </a:t>
            </a:r>
            <a:r>
              <a:rPr lang="pl-PL" dirty="0" err="1"/>
              <a:t>Russies</a:t>
            </a:r>
            <a:r>
              <a:rPr lang="pl-PL" dirty="0"/>
              <a:t>" 1836</a:t>
            </a:r>
          </a:p>
          <a:p>
            <a:pPr marL="285750" indent="-285750">
              <a:buFont typeface="Arial" panose="020B0604020202020204" pitchFamily="34" charset="0"/>
              <a:buChar char="•"/>
            </a:pPr>
            <a:r>
              <a:rPr lang="pl-PL" dirty="0"/>
              <a:t>Józef Bem - "Notes sur </a:t>
            </a:r>
            <a:r>
              <a:rPr lang="pl-PL" dirty="0" err="1"/>
              <a:t>les</a:t>
            </a:r>
            <a:r>
              <a:rPr lang="pl-PL" dirty="0"/>
              <a:t> </a:t>
            </a:r>
            <a:r>
              <a:rPr lang="pl-PL" dirty="0" err="1"/>
              <a:t>fusées</a:t>
            </a:r>
            <a:r>
              <a:rPr lang="pl-PL" dirty="0"/>
              <a:t> </a:t>
            </a:r>
            <a:r>
              <a:rPr lang="pl-PL" dirty="0" err="1"/>
              <a:t>incendiaires</a:t>
            </a:r>
            <a:r>
              <a:rPr lang="pl-PL" dirty="0"/>
              <a:t>"</a:t>
            </a:r>
          </a:p>
          <a:p>
            <a:pPr marL="285750" indent="-285750">
              <a:buFont typeface="Arial" panose="020B0604020202020204" pitchFamily="34" charset="0"/>
              <a:buChar char="•"/>
            </a:pPr>
            <a:r>
              <a:rPr lang="pl-PL" dirty="0"/>
              <a:t>Józef Bem – "</a:t>
            </a:r>
            <a:r>
              <a:rPr lang="pl-PL" dirty="0" err="1"/>
              <a:t>Erfahrungen</a:t>
            </a:r>
            <a:r>
              <a:rPr lang="pl-PL" dirty="0"/>
              <a:t> </a:t>
            </a:r>
            <a:r>
              <a:rPr lang="pl-PL" dirty="0" err="1"/>
              <a:t>über</a:t>
            </a:r>
            <a:r>
              <a:rPr lang="pl-PL" dirty="0"/>
              <a:t> </a:t>
            </a:r>
            <a:r>
              <a:rPr lang="pl-PL" dirty="0" err="1"/>
              <a:t>die</a:t>
            </a:r>
            <a:r>
              <a:rPr lang="pl-PL" dirty="0"/>
              <a:t> </a:t>
            </a:r>
            <a:r>
              <a:rPr lang="pl-PL" dirty="0" err="1"/>
              <a:t>Congrevischen</a:t>
            </a:r>
            <a:r>
              <a:rPr lang="pl-PL" dirty="0"/>
              <a:t> </a:t>
            </a:r>
            <a:r>
              <a:rPr lang="pl-PL" dirty="0" err="1"/>
              <a:t>Raketen</a:t>
            </a:r>
            <a:r>
              <a:rPr lang="pl-PL" dirty="0"/>
              <a:t>" (</a:t>
            </a:r>
            <a:r>
              <a:rPr lang="pl-PL" i="1" dirty="0"/>
              <a:t>Uwagi o rakietach zapalających</a:t>
            </a:r>
            <a:r>
              <a:rPr lang="pl-PL" dirty="0"/>
              <a:t>, </a:t>
            </a:r>
            <a:r>
              <a:rPr lang="pl-PL" i="1" dirty="0" err="1"/>
              <a:t>Practical</a:t>
            </a:r>
            <a:r>
              <a:rPr lang="pl-PL" i="1" dirty="0"/>
              <a:t> </a:t>
            </a:r>
            <a:r>
              <a:rPr lang="pl-PL" i="1" dirty="0" err="1"/>
              <a:t>Kowledge</a:t>
            </a:r>
            <a:r>
              <a:rPr lang="pl-PL" i="1" dirty="0"/>
              <a:t> of </a:t>
            </a:r>
            <a:r>
              <a:rPr lang="pl-PL" i="1" dirty="0" err="1"/>
              <a:t>Incendiary</a:t>
            </a:r>
            <a:r>
              <a:rPr lang="pl-PL" i="1" dirty="0"/>
              <a:t> </a:t>
            </a:r>
            <a:r>
              <a:rPr lang="pl-PL" i="1" dirty="0" err="1"/>
              <a:t>Rockets</a:t>
            </a:r>
            <a:r>
              <a:rPr lang="pl-PL" dirty="0"/>
              <a:t>) 1820</a:t>
            </a:r>
          </a:p>
          <a:p>
            <a:pPr marL="285750" indent="-285750">
              <a:buFont typeface="Arial" panose="020B0604020202020204" pitchFamily="34" charset="0"/>
              <a:buChar char="•"/>
            </a:pPr>
            <a:r>
              <a:rPr lang="pl-PL" dirty="0"/>
              <a:t>Józef Bem – "O machinach parowych" (</a:t>
            </a:r>
            <a:r>
              <a:rPr lang="pl-PL" i="1" dirty="0" err="1"/>
              <a:t>About</a:t>
            </a:r>
            <a:r>
              <a:rPr lang="pl-PL" i="1" dirty="0"/>
              <a:t> </a:t>
            </a:r>
            <a:r>
              <a:rPr lang="pl-PL" i="1" dirty="0" err="1"/>
              <a:t>Steam</a:t>
            </a:r>
            <a:r>
              <a:rPr lang="pl-PL" i="1" dirty="0"/>
              <a:t> </a:t>
            </a:r>
            <a:r>
              <a:rPr lang="pl-PL" i="1" dirty="0" err="1"/>
              <a:t>Engines</a:t>
            </a:r>
            <a:r>
              <a:rPr lang="pl-PL" dirty="0"/>
              <a:t>)</a:t>
            </a:r>
          </a:p>
          <a:p>
            <a:pPr marL="285750" indent="-285750">
              <a:buFont typeface="Arial" panose="020B0604020202020204" pitchFamily="34" charset="0"/>
              <a:buChar char="•"/>
            </a:pPr>
            <a:r>
              <a:rPr lang="pl-PL" dirty="0"/>
              <a:t>Józef Bem – "Węgrzy i Polacy w dzisiejszym stanie Europy" (</a:t>
            </a:r>
            <a:r>
              <a:rPr lang="pl-PL" i="1" dirty="0" err="1"/>
              <a:t>Hungarians</a:t>
            </a:r>
            <a:r>
              <a:rPr lang="pl-PL" i="1" dirty="0"/>
              <a:t> and </a:t>
            </a:r>
            <a:r>
              <a:rPr lang="pl-PL" i="1" dirty="0" err="1"/>
              <a:t>Poles</a:t>
            </a:r>
            <a:r>
              <a:rPr lang="pl-PL" i="1" dirty="0"/>
              <a:t> in </a:t>
            </a:r>
            <a:r>
              <a:rPr lang="pl-PL" i="1" dirty="0" err="1"/>
              <a:t>Contemporary</a:t>
            </a:r>
            <a:r>
              <a:rPr lang="pl-PL" i="1" dirty="0"/>
              <a:t> Europe</a:t>
            </a:r>
            <a:r>
              <a:rPr lang="pl-PL" dirty="0"/>
              <a:t>)</a:t>
            </a:r>
          </a:p>
          <a:p>
            <a:pPr marL="285750" indent="-285750">
              <a:buFont typeface="Arial" panose="020B0604020202020204" pitchFamily="34" charset="0"/>
              <a:buChar char="•"/>
            </a:pPr>
            <a:r>
              <a:rPr lang="pl-PL" dirty="0"/>
              <a:t>Józef Bem – "O powstaniu narodowym" (</a:t>
            </a:r>
            <a:r>
              <a:rPr lang="pl-PL" i="1" dirty="0" err="1"/>
              <a:t>About</a:t>
            </a:r>
            <a:r>
              <a:rPr lang="pl-PL" i="1" dirty="0"/>
              <a:t> </a:t>
            </a:r>
            <a:r>
              <a:rPr lang="pl-PL" i="1" dirty="0" err="1"/>
              <a:t>National</a:t>
            </a:r>
            <a:r>
              <a:rPr lang="pl-PL" i="1" dirty="0"/>
              <a:t> </a:t>
            </a:r>
            <a:r>
              <a:rPr lang="pl-PL" i="1" dirty="0" err="1"/>
              <a:t>Uprisng</a:t>
            </a:r>
            <a:r>
              <a:rPr lang="pl-PL" dirty="0"/>
              <a:t>)</a:t>
            </a:r>
          </a:p>
          <a:p>
            <a:r>
              <a:rPr lang="en-US" dirty="0"/>
              <a:t/>
            </a:r>
            <a:br>
              <a:rPr lang="en-US" dirty="0"/>
            </a:br>
            <a:endParaRPr lang="pl-PL" dirty="0"/>
          </a:p>
        </p:txBody>
      </p:sp>
      <p:sp>
        <p:nvSpPr>
          <p:cNvPr id="4" name="Prostokąt 3"/>
          <p:cNvSpPr/>
          <p:nvPr/>
        </p:nvSpPr>
        <p:spPr>
          <a:xfrm>
            <a:off x="3112191" y="125281"/>
            <a:ext cx="5473358" cy="923330"/>
          </a:xfrm>
          <a:prstGeom prst="rect">
            <a:avLst/>
          </a:prstGeom>
          <a:noFill/>
        </p:spPr>
        <p:txBody>
          <a:bodyPr wrap="none" lIns="91440" tIns="45720" rIns="91440" bIns="45720">
            <a:spAutoFit/>
          </a:bodyPr>
          <a:lstStyle/>
          <a:p>
            <a:pPr algn="ctr"/>
            <a:r>
              <a:rPr lang="pl-PL"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Works and </a:t>
            </a:r>
            <a:r>
              <a:rPr lang="pl-PL" sz="5400" b="1" cap="none" spc="0"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Honors</a:t>
            </a:r>
            <a:endParaRPr lang="pl-PL"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4098" name="Picture 2" descr="Znalezione obrazy dla zapytania La Pologne dans ses anciennes limites et l'empire des Russi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130" y="3962400"/>
            <a:ext cx="1669496" cy="250332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Znalezione obrazy dla zapytania Notes sur les fusÃ©es incendiair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1944" y="3962400"/>
            <a:ext cx="1970115" cy="2503323"/>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Znalezione obrazy dla zapytania JÃ³zef Bem O machinach parowyc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6376" y="3962400"/>
            <a:ext cx="1571411" cy="2503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6011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53081" y="1859340"/>
            <a:ext cx="10898660" cy="1754326"/>
          </a:xfrm>
          <a:prstGeom prst="rect">
            <a:avLst/>
          </a:prstGeom>
        </p:spPr>
        <p:txBody>
          <a:bodyPr wrap="square">
            <a:spAutoFit/>
          </a:bodyPr>
          <a:lstStyle/>
          <a:p>
            <a:pPr marL="285750" indent="-285750">
              <a:buFont typeface="Arial" panose="020B0604020202020204" pitchFamily="34" charset="0"/>
              <a:buChar char="•"/>
            </a:pPr>
            <a:r>
              <a:rPr lang="en-US" dirty="0" smtClean="0"/>
              <a:t>Three commemorative postage stamps were issued on 10 December 1950 by Hungary on account of his death centenary.</a:t>
            </a:r>
          </a:p>
          <a:p>
            <a:pPr marL="285750" indent="-285750">
              <a:buFont typeface="Arial" panose="020B0604020202020204" pitchFamily="34" charset="0"/>
              <a:buChar char="•"/>
            </a:pPr>
            <a:r>
              <a:rPr lang="en-US" dirty="0" smtClean="0"/>
              <a:t>A souvenir sheet was issued on 10 December 1950 by Hungary on Stamp Day.</a:t>
            </a:r>
          </a:p>
          <a:p>
            <a:pPr marL="285750" indent="-285750">
              <a:buFont typeface="Arial" panose="020B0604020202020204" pitchFamily="34" charset="0"/>
              <a:buChar char="•"/>
            </a:pPr>
            <a:r>
              <a:rPr lang="en-US" dirty="0" smtClean="0"/>
              <a:t>On 15 March 1952 his stamp appears in Heroes of the 1848 Revolution series.</a:t>
            </a:r>
          </a:p>
          <a:p>
            <a:pPr marL="285750" indent="-285750">
              <a:buFont typeface="Arial" panose="020B0604020202020204" pitchFamily="34" charset="0"/>
              <a:buChar char="•"/>
            </a:pPr>
            <a:r>
              <a:rPr lang="en-US" dirty="0" smtClean="0"/>
              <a:t>Poland issued a commemorative postage stamp on 15 July 1948 in Revolution Centenaries series.</a:t>
            </a:r>
          </a:p>
          <a:p>
            <a:pPr marL="285750" indent="-285750">
              <a:buFont typeface="Arial" panose="020B0604020202020204" pitchFamily="34" charset="0"/>
              <a:buChar char="•"/>
            </a:pPr>
            <a:r>
              <a:rPr lang="en-US" dirty="0" smtClean="0"/>
              <a:t>Poland issued postage stamp on 10 December 1950 on his death centenary.</a:t>
            </a:r>
            <a:endParaRPr lang="pl-PL" dirty="0"/>
          </a:p>
        </p:txBody>
      </p:sp>
    </p:spTree>
    <p:extLst>
      <p:ext uri="{BB962C8B-B14F-4D97-AF65-F5344CB8AC3E}">
        <p14:creationId xmlns:p14="http://schemas.microsoft.com/office/powerpoint/2010/main" val="33550075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TotalTime>
  <Words>1045</Words>
  <Application>Microsoft Office PowerPoint</Application>
  <PresentationFormat>Panoramiczny</PresentationFormat>
  <Paragraphs>32</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Century Gothic</vt:lpstr>
      <vt:lpstr>Wingdings 3</vt:lpstr>
      <vt:lpstr>Smuga</vt:lpstr>
      <vt:lpstr>Józef Bem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Józef Bem</dc:title>
  <dc:creator>uczen</dc:creator>
  <cp:lastModifiedBy>uczen</cp:lastModifiedBy>
  <cp:revision>7</cp:revision>
  <dcterms:created xsi:type="dcterms:W3CDTF">2019-05-31T06:40:58Z</dcterms:created>
  <dcterms:modified xsi:type="dcterms:W3CDTF">2019-05-31T07:25:36Z</dcterms:modified>
</cp:coreProperties>
</file>